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65" r:id="rId3"/>
    <p:sldId id="257" r:id="rId4"/>
    <p:sldId id="258" r:id="rId5"/>
    <p:sldId id="264" r:id="rId6"/>
    <p:sldId id="259" r:id="rId7"/>
    <p:sldId id="261" r:id="rId8"/>
    <p:sldId id="262" r:id="rId9"/>
    <p:sldId id="263" r:id="rId10"/>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DFA21B6A-F046-4C9E-B6A8-824C03AD322D}" type="datetimeFigureOut">
              <a:rPr lang="lt-LT" smtClean="0"/>
              <a:t>2019-10-16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336039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DFA21B6A-F046-4C9E-B6A8-824C03AD322D}" type="datetimeFigureOut">
              <a:rPr lang="lt-LT" smtClean="0"/>
              <a:t>2019-10-16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311139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DFA21B6A-F046-4C9E-B6A8-824C03AD322D}" type="datetimeFigureOut">
              <a:rPr lang="lt-LT" smtClean="0"/>
              <a:t>2019-10-16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87988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DFA21B6A-F046-4C9E-B6A8-824C03AD322D}" type="datetimeFigureOut">
              <a:rPr lang="lt-LT" smtClean="0"/>
              <a:t>2019-10-16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347210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DFA21B6A-F046-4C9E-B6A8-824C03AD322D}" type="datetimeFigureOut">
              <a:rPr lang="lt-LT" smtClean="0"/>
              <a:t>2019-10-16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120042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DFA21B6A-F046-4C9E-B6A8-824C03AD322D}" type="datetimeFigureOut">
              <a:rPr lang="lt-LT" smtClean="0"/>
              <a:t>2019-10-16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68631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DFA21B6A-F046-4C9E-B6A8-824C03AD322D}" type="datetimeFigureOut">
              <a:rPr lang="lt-LT" smtClean="0"/>
              <a:t>2019-10-16</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287552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DFA21B6A-F046-4C9E-B6A8-824C03AD322D}" type="datetimeFigureOut">
              <a:rPr lang="lt-LT" smtClean="0"/>
              <a:t>2019-10-16</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62057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FA21B6A-F046-4C9E-B6A8-824C03AD322D}" type="datetimeFigureOut">
              <a:rPr lang="lt-LT" smtClean="0"/>
              <a:t>2019-10-16</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306449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DFA21B6A-F046-4C9E-B6A8-824C03AD322D}" type="datetimeFigureOut">
              <a:rPr lang="lt-LT" smtClean="0"/>
              <a:t>2019-10-16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352965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DFA21B6A-F046-4C9E-B6A8-824C03AD322D}" type="datetimeFigureOut">
              <a:rPr lang="lt-LT" smtClean="0"/>
              <a:t>2019-10-16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194081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21B6A-F046-4C9E-B6A8-824C03AD322D}" type="datetimeFigureOut">
              <a:rPr lang="lt-LT" smtClean="0"/>
              <a:t>2019-10-16</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A4C75-AB22-47D6-BD9E-6A654F48D92F}" type="slidenum">
              <a:rPr lang="lt-LT" smtClean="0"/>
              <a:t>‹#›</a:t>
            </a:fld>
            <a:endParaRPr lang="lt-LT"/>
          </a:p>
        </p:txBody>
      </p:sp>
    </p:spTree>
    <p:extLst>
      <p:ext uri="{BB962C8B-B14F-4D97-AF65-F5344CB8AC3E}">
        <p14:creationId xmlns:p14="http://schemas.microsoft.com/office/powerpoint/2010/main" val="242370304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tar.lt/portal/lt/legalAct/TAR.47ED1C2412E4/asr" TargetMode="External"/><Relationship Id="rId2" Type="http://schemas.openxmlformats.org/officeDocument/2006/relationships/hyperlink" Target="https://www.e-tar.lt/portal/lt/legalAct/TAR.1746D2A4EFB9/asr" TargetMode="External"/><Relationship Id="rId1" Type="http://schemas.openxmlformats.org/officeDocument/2006/relationships/slideLayout" Target="../slideLayouts/slideLayout2.xml"/><Relationship Id="rId5" Type="http://schemas.openxmlformats.org/officeDocument/2006/relationships/hyperlink" Target="https://www.e-tar.lt/portal/lt/legalAct/TAR.308F43BA7D00/asr" TargetMode="External"/><Relationship Id="rId4" Type="http://schemas.openxmlformats.org/officeDocument/2006/relationships/hyperlink" Target="https://www.e-tar.lt/portal/lt/legalAct/TAR.389426C28AF7/as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3999" y="134072"/>
            <a:ext cx="9144000" cy="2387600"/>
          </a:xfrm>
        </p:spPr>
        <p:txBody>
          <a:bodyPr>
            <a:noAutofit/>
          </a:bodyPr>
          <a:lstStyle/>
          <a:p>
            <a:r>
              <a:rPr lang="lt-LT" sz="3200" dirty="0" smtClean="0">
                <a:latin typeface="Times New Roman" panose="02020603050405020304" pitchFamily="18" charset="0"/>
                <a:cs typeface="Times New Roman" panose="02020603050405020304" pitchFamily="18" charset="0"/>
              </a:rPr>
              <a:t>Leidimai </a:t>
            </a:r>
            <a:r>
              <a:rPr lang="lt-LT" sz="3200" dirty="0">
                <a:latin typeface="Times New Roman" panose="02020603050405020304" pitchFamily="18" charset="0"/>
                <a:cs typeface="Times New Roman" panose="02020603050405020304" pitchFamily="18" charset="0"/>
              </a:rPr>
              <a:t>paimti vilkus (</a:t>
            </a:r>
            <a:r>
              <a:rPr lang="lt-LT" sz="3200" i="1" dirty="0" err="1">
                <a:latin typeface="Times New Roman" panose="02020603050405020304" pitchFamily="18" charset="0"/>
                <a:cs typeface="Times New Roman" panose="02020603050405020304" pitchFamily="18" charset="0"/>
              </a:rPr>
              <a:t>Canis</a:t>
            </a:r>
            <a:r>
              <a:rPr lang="lt-LT" sz="3200" i="1" dirty="0">
                <a:latin typeface="Times New Roman" panose="02020603050405020304" pitchFamily="18" charset="0"/>
                <a:cs typeface="Times New Roman" panose="02020603050405020304" pitchFamily="18" charset="0"/>
              </a:rPr>
              <a:t> lupus </a:t>
            </a:r>
            <a:r>
              <a:rPr lang="lt-LT" sz="3200" dirty="0" err="1">
                <a:latin typeface="Times New Roman" panose="02020603050405020304" pitchFamily="18" charset="0"/>
                <a:cs typeface="Times New Roman" panose="02020603050405020304" pitchFamily="18" charset="0"/>
              </a:rPr>
              <a:t>Linnaeus</a:t>
            </a:r>
            <a:r>
              <a:rPr lang="lt-LT" sz="3200" dirty="0">
                <a:latin typeface="Times New Roman" panose="02020603050405020304" pitchFamily="18" charset="0"/>
                <a:cs typeface="Times New Roman" panose="02020603050405020304" pitchFamily="18" charset="0"/>
              </a:rPr>
              <a:t>, </a:t>
            </a:r>
            <a:r>
              <a:rPr lang="lt-LT" sz="3200" dirty="0" smtClean="0">
                <a:latin typeface="Times New Roman" panose="02020603050405020304" pitchFamily="18" charset="0"/>
                <a:cs typeface="Times New Roman" panose="02020603050405020304" pitchFamily="18" charset="0"/>
              </a:rPr>
              <a:t>1758) iš </a:t>
            </a:r>
            <a:r>
              <a:rPr lang="lt-LT" sz="3200" dirty="0">
                <a:latin typeface="Times New Roman" panose="02020603050405020304" pitchFamily="18" charset="0"/>
                <a:cs typeface="Times New Roman" panose="02020603050405020304" pitchFamily="18" charset="0"/>
              </a:rPr>
              <a:t>gamtos ne </a:t>
            </a:r>
            <a:r>
              <a:rPr lang="lt-LT" sz="3200" dirty="0" smtClean="0">
                <a:latin typeface="Times New Roman" panose="02020603050405020304" pitchFamily="18" charset="0"/>
                <a:cs typeface="Times New Roman" panose="02020603050405020304" pitchFamily="18" charset="0"/>
              </a:rPr>
              <a:t>leistinu </a:t>
            </a:r>
            <a:r>
              <a:rPr lang="lt-LT" sz="3200" dirty="0">
                <a:latin typeface="Times New Roman" panose="02020603050405020304" pitchFamily="18" charset="0"/>
                <a:cs typeface="Times New Roman" panose="02020603050405020304" pitchFamily="18" charset="0"/>
              </a:rPr>
              <a:t>jų medžiojimo terminu ar išnaudojus nustatytą jų sumedžiojimo limitą</a:t>
            </a:r>
          </a:p>
        </p:txBody>
      </p:sp>
      <p:sp>
        <p:nvSpPr>
          <p:cNvPr id="3" name="Antrinis pavadinimas 2"/>
          <p:cNvSpPr>
            <a:spLocks noGrp="1"/>
          </p:cNvSpPr>
          <p:nvPr>
            <p:ph type="subTitle" idx="1"/>
          </p:nvPr>
        </p:nvSpPr>
        <p:spPr>
          <a:xfrm>
            <a:off x="1523999" y="2663537"/>
            <a:ext cx="9144000" cy="1655762"/>
          </a:xfrm>
        </p:spPr>
        <p:txBody>
          <a:bodyPr>
            <a:normAutofit/>
          </a:bodyPr>
          <a:lstStyle/>
          <a:p>
            <a:endParaRPr lang="lt-LT" sz="3200" dirty="0" smtClean="0">
              <a:latin typeface="Times New Roman" panose="02020603050405020304" pitchFamily="18" charset="0"/>
              <a:cs typeface="Times New Roman" panose="02020603050405020304" pitchFamily="18" charset="0"/>
            </a:endParaRPr>
          </a:p>
          <a:p>
            <a:r>
              <a:rPr lang="lt-LT" sz="3200" dirty="0" smtClean="0">
                <a:solidFill>
                  <a:srgbClr val="00B050"/>
                </a:solidFill>
                <a:latin typeface="Times New Roman" panose="02020603050405020304" pitchFamily="18" charset="0"/>
                <a:cs typeface="Times New Roman" panose="02020603050405020304" pitchFamily="18" charset="0"/>
              </a:rPr>
              <a:t>Ką reikia pateikti siekiant gauti leidimą? </a:t>
            </a:r>
            <a:endParaRPr lang="lt-LT" sz="3200" dirty="0">
              <a:solidFill>
                <a:srgbClr val="00B050"/>
              </a:solidFill>
              <a:latin typeface="Times New Roman" panose="02020603050405020304" pitchFamily="18" charset="0"/>
              <a:cs typeface="Times New Roman" panose="02020603050405020304" pitchFamily="18" charset="0"/>
            </a:endParaRPr>
          </a:p>
        </p:txBody>
      </p:sp>
      <p:pic>
        <p:nvPicPr>
          <p:cNvPr id="6" name="Paveikslėlis 5"/>
          <p:cNvPicPr>
            <a:picLocks noChangeAspect="1"/>
          </p:cNvPicPr>
          <p:nvPr/>
        </p:nvPicPr>
        <p:blipFill>
          <a:blip r:embed="rId2"/>
          <a:stretch>
            <a:fillRect/>
          </a:stretch>
        </p:blipFill>
        <p:spPr>
          <a:xfrm>
            <a:off x="5537520" y="4461164"/>
            <a:ext cx="1121761" cy="981541"/>
          </a:xfrm>
          <a:prstGeom prst="rect">
            <a:avLst/>
          </a:prstGeom>
        </p:spPr>
      </p:pic>
      <p:sp>
        <p:nvSpPr>
          <p:cNvPr id="7" name="TextBox 6"/>
          <p:cNvSpPr txBox="1"/>
          <p:nvPr/>
        </p:nvSpPr>
        <p:spPr>
          <a:xfrm>
            <a:off x="4548275" y="5584570"/>
            <a:ext cx="3100251" cy="646331"/>
          </a:xfrm>
          <a:prstGeom prst="rect">
            <a:avLst/>
          </a:prstGeom>
          <a:noFill/>
        </p:spPr>
        <p:txBody>
          <a:bodyPr wrap="square" rtlCol="0">
            <a:spAutoFit/>
          </a:bodyPr>
          <a:lstStyle/>
          <a:p>
            <a:pPr algn="ctr"/>
            <a:r>
              <a:rPr lang="lt-LT" dirty="0" smtClean="0">
                <a:latin typeface="Times New Roman" panose="02020603050405020304" pitchFamily="18" charset="0"/>
                <a:cs typeface="Times New Roman" panose="02020603050405020304" pitchFamily="18" charset="0"/>
              </a:rPr>
              <a:t>APLINKOS APSAUGOS AGENTŪRA</a:t>
            </a:r>
            <a:endParaRPr lang="lt-LT" dirty="0">
              <a:latin typeface="Times New Roman" panose="02020603050405020304" pitchFamily="18" charset="0"/>
              <a:cs typeface="Times New Roman" panose="02020603050405020304" pitchFamily="18" charset="0"/>
            </a:endParaRPr>
          </a:p>
        </p:txBody>
      </p:sp>
      <p:pic>
        <p:nvPicPr>
          <p:cNvPr id="8" name="Paveikslėlis 7"/>
          <p:cNvPicPr>
            <a:picLocks noChangeAspect="1"/>
          </p:cNvPicPr>
          <p:nvPr/>
        </p:nvPicPr>
        <p:blipFill>
          <a:blip r:embed="rId3"/>
          <a:stretch>
            <a:fillRect/>
          </a:stretch>
        </p:blipFill>
        <p:spPr>
          <a:xfrm>
            <a:off x="0" y="4319299"/>
            <a:ext cx="3811221" cy="2528110"/>
          </a:xfrm>
          <a:prstGeom prst="rect">
            <a:avLst/>
          </a:prstGeom>
        </p:spPr>
      </p:pic>
      <p:pic>
        <p:nvPicPr>
          <p:cNvPr id="9" name="Paveikslėlis 8"/>
          <p:cNvPicPr>
            <a:picLocks noChangeAspect="1"/>
          </p:cNvPicPr>
          <p:nvPr/>
        </p:nvPicPr>
        <p:blipFill>
          <a:blip r:embed="rId4"/>
          <a:stretch>
            <a:fillRect/>
          </a:stretch>
        </p:blipFill>
        <p:spPr>
          <a:xfrm>
            <a:off x="8736594" y="4313445"/>
            <a:ext cx="3455406" cy="2533964"/>
          </a:xfrm>
          <a:prstGeom prst="rect">
            <a:avLst/>
          </a:prstGeom>
        </p:spPr>
      </p:pic>
    </p:spTree>
    <p:extLst>
      <p:ext uri="{BB962C8B-B14F-4D97-AF65-F5344CB8AC3E}">
        <p14:creationId xmlns:p14="http://schemas.microsoft.com/office/powerpoint/2010/main" val="1637272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1020055"/>
          </a:xfrm>
        </p:spPr>
        <p:txBody>
          <a:bodyPr/>
          <a:lstStyle/>
          <a:p>
            <a:r>
              <a:rPr lang="lt-LT" dirty="0">
                <a:solidFill>
                  <a:srgbClr val="00B050"/>
                </a:solidFill>
                <a:latin typeface="Times New Roman" panose="02020603050405020304" pitchFamily="18" charset="0"/>
                <a:cs typeface="Times New Roman" panose="02020603050405020304" pitchFamily="18" charset="0"/>
              </a:rPr>
              <a:t>Teisinis reglamentavimas</a:t>
            </a:r>
          </a:p>
        </p:txBody>
      </p:sp>
      <p:sp>
        <p:nvSpPr>
          <p:cNvPr id="3" name="Turinio vietos rezervavimo ženklas 2"/>
          <p:cNvSpPr>
            <a:spLocks noGrp="1"/>
          </p:cNvSpPr>
          <p:nvPr>
            <p:ph idx="1"/>
          </p:nvPr>
        </p:nvSpPr>
        <p:spPr>
          <a:xfrm>
            <a:off x="575650" y="1128508"/>
            <a:ext cx="10515600" cy="4351338"/>
          </a:xfrm>
        </p:spPr>
        <p:txBody>
          <a:bodyPr>
            <a:noAutofit/>
          </a:bodyPr>
          <a:lstStyle/>
          <a:p>
            <a:pPr marL="0" indent="0" algn="just">
              <a:buNone/>
            </a:pPr>
            <a:r>
              <a:rPr lang="lt-LT" sz="1600" dirty="0">
                <a:latin typeface="Times New Roman" panose="02020603050405020304" pitchFamily="18" charset="0"/>
                <a:cs typeface="Times New Roman" panose="02020603050405020304" pitchFamily="18" charset="0"/>
              </a:rPr>
              <a:t>Saugomų rūšių naudojimo tvarkos aprašo, patvirtinto Lietuvos Respublikos aplinkos ministro 2010-07-15 įsakymu Nr. D1-622 „Dėl Saugomų rūšių naudojimo tvarkos aprašo patvirtinimo“ (toliau – Tvarkos </a:t>
            </a:r>
            <a:r>
              <a:rPr lang="lt-LT" sz="1600" dirty="0" smtClean="0">
                <a:latin typeface="Times New Roman" panose="02020603050405020304" pitchFamily="18" charset="0"/>
                <a:cs typeface="Times New Roman" panose="02020603050405020304" pitchFamily="18" charset="0"/>
              </a:rPr>
              <a:t>aprašas)14</a:t>
            </a:r>
            <a:r>
              <a:rPr lang="lt-LT" sz="1600" baseline="30000" dirty="0" smtClean="0">
                <a:latin typeface="Times New Roman" panose="02020603050405020304" pitchFamily="18" charset="0"/>
                <a:cs typeface="Times New Roman" panose="02020603050405020304" pitchFamily="18" charset="0"/>
              </a:rPr>
              <a:t>1 </a:t>
            </a:r>
            <a:r>
              <a:rPr lang="lt-LT" sz="1600" dirty="0" smtClean="0">
                <a:latin typeface="Times New Roman" panose="02020603050405020304" pitchFamily="18" charset="0"/>
                <a:cs typeface="Times New Roman" panose="02020603050405020304" pitchFamily="18" charset="0"/>
              </a:rPr>
              <a:t>papunktis:</a:t>
            </a:r>
          </a:p>
          <a:p>
            <a:pPr marL="0" indent="0" algn="just">
              <a:buNone/>
            </a:pPr>
            <a:r>
              <a:rPr lang="lt-LT" sz="1600" dirty="0" smtClean="0">
                <a:latin typeface="Times New Roman" panose="02020603050405020304" pitchFamily="18" charset="0"/>
                <a:cs typeface="Times New Roman" panose="02020603050405020304" pitchFamily="18" charset="0"/>
              </a:rPr>
              <a:t>Leidimai </a:t>
            </a:r>
            <a:r>
              <a:rPr lang="lt-LT" sz="1600" dirty="0">
                <a:latin typeface="Times New Roman" panose="02020603050405020304" pitchFamily="18" charset="0"/>
                <a:cs typeface="Times New Roman" panose="02020603050405020304" pitchFamily="18" charset="0"/>
              </a:rPr>
              <a:t>paimti iš gamtos vilkų ne Medžioklės Lietuvos Respublikos teritorijoje taisyklėse nurodytu leistinu jų medžiojimo terminu ar išnaudojus nustatytą jų sumedžiojimo limitą, ar prireikus paimti iš gamtos šios rūšies individų nacionaliniuose parkuose, telmologiniuose, ornitologiniuose ir botaniniuose-zoologiniuose draustiniuose, Žuvinto biosferos rezervate ir Vištyčio regioniniame parke gali būti išduodami, jeigu atitinka bent vieną iš šių atvejų:</a:t>
            </a:r>
          </a:p>
          <a:p>
            <a:pPr marL="514350" indent="-514350" algn="just">
              <a:buFont typeface="+mj-lt"/>
              <a:buAutoNum type="arabicPeriod"/>
            </a:pPr>
            <a:r>
              <a:rPr lang="lt-LT" sz="1600" b="1" dirty="0" smtClean="0">
                <a:latin typeface="Times New Roman" panose="02020603050405020304" pitchFamily="18" charset="0"/>
                <a:cs typeface="Times New Roman" panose="02020603050405020304" pitchFamily="18" charset="0"/>
              </a:rPr>
              <a:t>atvejų kai </a:t>
            </a:r>
            <a:r>
              <a:rPr lang="lt-LT" sz="1600" b="1" dirty="0">
                <a:latin typeface="Times New Roman" panose="02020603050405020304" pitchFamily="18" charset="0"/>
                <a:cs typeface="Times New Roman" panose="02020603050405020304" pitchFamily="18" charset="0"/>
              </a:rPr>
              <a:t>vilkai savivaldybės teritorijoje užpuola ūkinius gyvūnus, skaičius, </a:t>
            </a:r>
            <a:r>
              <a:rPr lang="lt-LT" sz="1600" dirty="0">
                <a:latin typeface="Times New Roman" panose="02020603050405020304" pitchFamily="18" charset="0"/>
                <a:cs typeface="Times New Roman" panose="02020603050405020304" pitchFamily="18" charset="0"/>
              </a:rPr>
              <a:t>gautas susumavus tokius įvykius einamaisiais metais kaupiamuoju principu, įvykusius nuo gegužės 1 d. iki prašymo pateikimo dienos, ir </a:t>
            </a:r>
            <a:r>
              <a:rPr lang="lt-LT" sz="1600" b="1" dirty="0">
                <a:latin typeface="Times New Roman" panose="02020603050405020304" pitchFamily="18" charset="0"/>
                <a:cs typeface="Times New Roman" panose="02020603050405020304" pitchFamily="18" charset="0"/>
              </a:rPr>
              <a:t>perskaičiuotas 100 tūkst. hektarų savivaldybės teritorijos</a:t>
            </a:r>
            <a:r>
              <a:rPr lang="lt-LT" sz="1600" dirty="0">
                <a:latin typeface="Times New Roman" panose="02020603050405020304" pitchFamily="18" charset="0"/>
                <a:cs typeface="Times New Roman" panose="02020603050405020304" pitchFamily="18" charset="0"/>
              </a:rPr>
              <a:t>, </a:t>
            </a:r>
            <a:r>
              <a:rPr lang="lt-LT" sz="1600" dirty="0" smtClean="0">
                <a:latin typeface="Times New Roman" panose="02020603050405020304" pitchFamily="18" charset="0"/>
                <a:cs typeface="Times New Roman" panose="02020603050405020304" pitchFamily="18" charset="0"/>
              </a:rPr>
              <a:t>yra:</a:t>
            </a:r>
          </a:p>
          <a:p>
            <a:pPr marL="0" indent="0" algn="just">
              <a:buNone/>
            </a:pPr>
            <a:r>
              <a:rPr lang="lt-LT" sz="1600" dirty="0">
                <a:latin typeface="Times New Roman" panose="02020603050405020304" pitchFamily="18" charset="0"/>
                <a:cs typeface="Times New Roman" panose="02020603050405020304" pitchFamily="18" charset="0"/>
              </a:rPr>
              <a:t>	</a:t>
            </a:r>
            <a:r>
              <a:rPr lang="lt-LT" sz="1600" dirty="0" smtClean="0">
                <a:latin typeface="Times New Roman" panose="02020603050405020304" pitchFamily="18" charset="0"/>
                <a:cs typeface="Times New Roman" panose="02020603050405020304" pitchFamily="18" charset="0"/>
              </a:rPr>
              <a:t>	2 </a:t>
            </a:r>
            <a:r>
              <a:rPr lang="lt-LT" sz="1600" dirty="0">
                <a:latin typeface="Times New Roman" panose="02020603050405020304" pitchFamily="18" charset="0"/>
                <a:cs typeface="Times New Roman" panose="02020603050405020304" pitchFamily="18" charset="0"/>
              </a:rPr>
              <a:t>ar daugiau teikiant prašymą nuo gegužės 1 d. iki gegužės 31 d</a:t>
            </a:r>
            <a:r>
              <a:rPr lang="lt-LT" sz="1600" dirty="0" smtClean="0">
                <a:latin typeface="Times New Roman" panose="02020603050405020304" pitchFamily="18" charset="0"/>
                <a:cs typeface="Times New Roman" panose="02020603050405020304" pitchFamily="18" charset="0"/>
              </a:rPr>
              <a:t>.;</a:t>
            </a:r>
          </a:p>
          <a:p>
            <a:pPr marL="0" indent="0" algn="just">
              <a:buNone/>
            </a:pPr>
            <a:r>
              <a:rPr lang="lt-LT" sz="1600" dirty="0" smtClean="0">
                <a:latin typeface="Times New Roman" panose="02020603050405020304" pitchFamily="18" charset="0"/>
                <a:cs typeface="Times New Roman" panose="02020603050405020304" pitchFamily="18" charset="0"/>
              </a:rPr>
              <a:t>		3 </a:t>
            </a:r>
            <a:r>
              <a:rPr lang="lt-LT" sz="1600" dirty="0">
                <a:latin typeface="Times New Roman" panose="02020603050405020304" pitchFamily="18" charset="0"/>
                <a:cs typeface="Times New Roman" panose="02020603050405020304" pitchFamily="18" charset="0"/>
              </a:rPr>
              <a:t>ar daugiau teikiant prašymą nuo birželio 1 d. iki birželio 30 d</a:t>
            </a:r>
            <a:r>
              <a:rPr lang="lt-LT" sz="1600" dirty="0" smtClean="0">
                <a:latin typeface="Times New Roman" panose="02020603050405020304" pitchFamily="18" charset="0"/>
                <a:cs typeface="Times New Roman" panose="02020603050405020304" pitchFamily="18" charset="0"/>
              </a:rPr>
              <a:t>.;</a:t>
            </a:r>
          </a:p>
          <a:p>
            <a:pPr marL="0" indent="0" algn="just">
              <a:buNone/>
            </a:pPr>
            <a:r>
              <a:rPr lang="lt-LT" sz="1600" dirty="0" smtClean="0">
                <a:latin typeface="Times New Roman" panose="02020603050405020304" pitchFamily="18" charset="0"/>
                <a:cs typeface="Times New Roman" panose="02020603050405020304" pitchFamily="18" charset="0"/>
              </a:rPr>
              <a:t>		4 </a:t>
            </a:r>
            <a:r>
              <a:rPr lang="lt-LT" sz="1600" dirty="0">
                <a:latin typeface="Times New Roman" panose="02020603050405020304" pitchFamily="18" charset="0"/>
                <a:cs typeface="Times New Roman" panose="02020603050405020304" pitchFamily="18" charset="0"/>
              </a:rPr>
              <a:t>ar daugiau teikiant prašymą nuo liepos 1 d. iki liepos 31 d</a:t>
            </a:r>
            <a:r>
              <a:rPr lang="lt-LT" sz="1600" dirty="0" smtClean="0">
                <a:latin typeface="Times New Roman" panose="02020603050405020304" pitchFamily="18" charset="0"/>
                <a:cs typeface="Times New Roman" panose="02020603050405020304" pitchFamily="18" charset="0"/>
              </a:rPr>
              <a:t>.;</a:t>
            </a:r>
          </a:p>
          <a:p>
            <a:pPr marL="0" indent="0" algn="just">
              <a:buNone/>
            </a:pPr>
            <a:r>
              <a:rPr lang="lt-LT" sz="1600" dirty="0" smtClean="0">
                <a:latin typeface="Times New Roman" panose="02020603050405020304" pitchFamily="18" charset="0"/>
                <a:cs typeface="Times New Roman" panose="02020603050405020304" pitchFamily="18" charset="0"/>
              </a:rPr>
              <a:t>		6 </a:t>
            </a:r>
            <a:r>
              <a:rPr lang="lt-LT" sz="1600" dirty="0">
                <a:latin typeface="Times New Roman" panose="02020603050405020304" pitchFamily="18" charset="0"/>
                <a:cs typeface="Times New Roman" panose="02020603050405020304" pitchFamily="18" charset="0"/>
              </a:rPr>
              <a:t>ar daugiau teikiant prašymą nuo rugpjūčio 1 d. iki rugpjūčio 31 d</a:t>
            </a:r>
            <a:r>
              <a:rPr lang="lt-LT" sz="1600" dirty="0" smtClean="0">
                <a:latin typeface="Times New Roman" panose="02020603050405020304" pitchFamily="18" charset="0"/>
                <a:cs typeface="Times New Roman" panose="02020603050405020304" pitchFamily="18" charset="0"/>
              </a:rPr>
              <a:t>.;</a:t>
            </a:r>
          </a:p>
          <a:p>
            <a:pPr marL="0" indent="0" algn="just">
              <a:buNone/>
            </a:pPr>
            <a:r>
              <a:rPr lang="lt-LT" sz="1600" dirty="0" smtClean="0">
                <a:latin typeface="Times New Roman" panose="02020603050405020304" pitchFamily="18" charset="0"/>
                <a:cs typeface="Times New Roman" panose="02020603050405020304" pitchFamily="18" charset="0"/>
              </a:rPr>
              <a:t>		8 </a:t>
            </a:r>
            <a:r>
              <a:rPr lang="lt-LT" sz="1600" dirty="0">
                <a:latin typeface="Times New Roman" panose="02020603050405020304" pitchFamily="18" charset="0"/>
                <a:cs typeface="Times New Roman" panose="02020603050405020304" pitchFamily="18" charset="0"/>
              </a:rPr>
              <a:t>ar daugiau teikiant prašymą nuo rugsėjo 1 d. iki rugsėjo 30 d</a:t>
            </a:r>
            <a:r>
              <a:rPr lang="lt-LT" sz="1600" dirty="0" smtClean="0">
                <a:latin typeface="Times New Roman" panose="02020603050405020304" pitchFamily="18" charset="0"/>
                <a:cs typeface="Times New Roman" panose="02020603050405020304" pitchFamily="18" charset="0"/>
              </a:rPr>
              <a:t>.;</a:t>
            </a:r>
          </a:p>
          <a:p>
            <a:pPr marL="0" indent="0" algn="just">
              <a:buNone/>
            </a:pPr>
            <a:r>
              <a:rPr lang="lt-LT" sz="1600" dirty="0" smtClean="0">
                <a:latin typeface="Times New Roman" panose="02020603050405020304" pitchFamily="18" charset="0"/>
                <a:cs typeface="Times New Roman" panose="02020603050405020304" pitchFamily="18" charset="0"/>
              </a:rPr>
              <a:t>		10 </a:t>
            </a:r>
            <a:r>
              <a:rPr lang="lt-LT" sz="1600" dirty="0">
                <a:latin typeface="Times New Roman" panose="02020603050405020304" pitchFamily="18" charset="0"/>
                <a:cs typeface="Times New Roman" panose="02020603050405020304" pitchFamily="18" charset="0"/>
              </a:rPr>
              <a:t>ar daugiau teikiant prašymą nuo spalio 1 d. iki spalio 14 d. </a:t>
            </a:r>
            <a:endParaRPr lang="lt-LT" sz="1600" dirty="0" smtClean="0">
              <a:latin typeface="Times New Roman" panose="02020603050405020304" pitchFamily="18" charset="0"/>
              <a:cs typeface="Times New Roman" panose="02020603050405020304" pitchFamily="18" charset="0"/>
            </a:endParaRPr>
          </a:p>
          <a:p>
            <a:pPr marL="342900" indent="-342900" algn="just">
              <a:buAutoNum type="arabicPeriod" startAt="2"/>
            </a:pPr>
            <a:r>
              <a:rPr lang="lt-LT" sz="1600" dirty="0" smtClean="0">
                <a:latin typeface="Times New Roman" panose="02020603050405020304" pitchFamily="18" charset="0"/>
                <a:cs typeface="Times New Roman" panose="02020603050405020304" pitchFamily="18" charset="0"/>
              </a:rPr>
              <a:t>vilkai </a:t>
            </a:r>
            <a:r>
              <a:rPr lang="lt-LT" sz="1600" dirty="0">
                <a:latin typeface="Times New Roman" panose="02020603050405020304" pitchFamily="18" charset="0"/>
                <a:cs typeface="Times New Roman" panose="02020603050405020304" pitchFamily="18" charset="0"/>
              </a:rPr>
              <a:t>kelia pavojų visuomenės sveikatai ir saugai</a:t>
            </a:r>
            <a:r>
              <a:rPr lang="lt-LT" sz="1600" dirty="0" smtClean="0">
                <a:latin typeface="Times New Roman" panose="02020603050405020304" pitchFamily="18" charset="0"/>
                <a:cs typeface="Times New Roman" panose="02020603050405020304" pitchFamily="18" charset="0"/>
              </a:rPr>
              <a:t>.</a:t>
            </a:r>
          </a:p>
          <a:p>
            <a:pPr marL="342900" indent="-342900" algn="just">
              <a:buAutoNum type="arabicPeriod" startAt="2"/>
            </a:pPr>
            <a:endParaRPr lang="lt-LT"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lt-LT" sz="1600" u="sng" dirty="0" smtClean="0">
                <a:latin typeface="Times New Roman" panose="02020603050405020304" pitchFamily="18" charset="0"/>
                <a:cs typeface="Times New Roman" panose="02020603050405020304" pitchFamily="18" charset="0"/>
              </a:rPr>
              <a:t>Atkreipiame Jūsų dėmesį, kad vienu </a:t>
            </a:r>
            <a:r>
              <a:rPr lang="lt-LT" sz="1600" u="sng" dirty="0">
                <a:latin typeface="Times New Roman" panose="02020603050405020304" pitchFamily="18" charset="0"/>
                <a:cs typeface="Times New Roman" panose="02020603050405020304" pitchFamily="18" charset="0"/>
              </a:rPr>
              <a:t>leidimu gali būti leidžiama paimti iš gamtos ne daugiau kaip 2 </a:t>
            </a:r>
            <a:r>
              <a:rPr lang="lt-LT" sz="1600" u="sng" dirty="0" smtClean="0">
                <a:latin typeface="Times New Roman" panose="02020603050405020304" pitchFamily="18" charset="0"/>
                <a:cs typeface="Times New Roman" panose="02020603050405020304" pitchFamily="18" charset="0"/>
              </a:rPr>
              <a:t>vilkus.</a:t>
            </a:r>
            <a:endParaRPr lang="lt-LT" sz="16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9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solidFill>
                  <a:srgbClr val="00B050"/>
                </a:solidFill>
                <a:latin typeface="Times New Roman" panose="02020603050405020304" pitchFamily="18" charset="0"/>
                <a:cs typeface="Times New Roman" panose="02020603050405020304" pitchFamily="18" charset="0"/>
              </a:rPr>
              <a:t>Prašymas</a:t>
            </a:r>
            <a:endParaRPr lang="lt-LT" dirty="0">
              <a:solidFill>
                <a:srgbClr val="00B050"/>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pPr marL="0" indent="0" algn="just">
              <a:buNone/>
            </a:pPr>
            <a:r>
              <a:rPr lang="lt-LT" dirty="0" smtClean="0">
                <a:latin typeface="Times New Roman" panose="02020603050405020304" pitchFamily="18" charset="0"/>
                <a:cs typeface="Times New Roman" panose="02020603050405020304" pitchFamily="18" charset="0"/>
              </a:rPr>
              <a:t>Prašymo </a:t>
            </a:r>
            <a:r>
              <a:rPr lang="lt-LT" dirty="0" smtClean="0">
                <a:latin typeface="Times New Roman" panose="02020603050405020304" pitchFamily="18" charset="0"/>
                <a:cs typeface="Times New Roman" panose="02020603050405020304" pitchFamily="18" charset="0"/>
              </a:rPr>
              <a:t>forma </a:t>
            </a:r>
            <a:r>
              <a:rPr lang="lt-LT" dirty="0" smtClean="0">
                <a:latin typeface="Times New Roman" panose="02020603050405020304" pitchFamily="18" charset="0"/>
                <a:cs typeface="Times New Roman" panose="02020603050405020304" pitchFamily="18" charset="0"/>
              </a:rPr>
              <a:t>yra laisva, svarbiausia pateikti visus Tvarkos aprašo 9 punkte nurodytus duomenis bei kitą su prašymu susijusią informaciją.</a:t>
            </a:r>
            <a:endParaRPr lang="lt-LT" dirty="0">
              <a:latin typeface="Times New Roman" panose="02020603050405020304" pitchFamily="18" charset="0"/>
              <a:cs typeface="Times New Roman" panose="02020603050405020304" pitchFamily="18" charset="0"/>
            </a:endParaRPr>
          </a:p>
        </p:txBody>
      </p:sp>
      <p:pic>
        <p:nvPicPr>
          <p:cNvPr id="5" name="Paveikslėlis 4"/>
          <p:cNvPicPr>
            <a:picLocks noChangeAspect="1"/>
          </p:cNvPicPr>
          <p:nvPr/>
        </p:nvPicPr>
        <p:blipFill>
          <a:blip r:embed="rId2"/>
          <a:stretch>
            <a:fillRect/>
          </a:stretch>
        </p:blipFill>
        <p:spPr>
          <a:xfrm>
            <a:off x="6521220" y="4074059"/>
            <a:ext cx="5670779" cy="2783941"/>
          </a:xfrm>
          <a:prstGeom prst="rect">
            <a:avLst/>
          </a:prstGeom>
        </p:spPr>
      </p:pic>
    </p:spTree>
    <p:extLst>
      <p:ext uri="{BB962C8B-B14F-4D97-AF65-F5344CB8AC3E}">
        <p14:creationId xmlns:p14="http://schemas.microsoft.com/office/powerpoint/2010/main" val="1544666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solidFill>
                  <a:srgbClr val="00B050"/>
                </a:solidFill>
                <a:latin typeface="Times New Roman" panose="02020603050405020304" pitchFamily="18" charset="0"/>
                <a:cs typeface="Times New Roman" panose="02020603050405020304" pitchFamily="18" charset="0"/>
              </a:rPr>
              <a:t>Tvarkos aprašo 9 punktas</a:t>
            </a:r>
            <a:br>
              <a:rPr lang="lt-LT" dirty="0" smtClean="0">
                <a:solidFill>
                  <a:srgbClr val="00B050"/>
                </a:solidFill>
                <a:latin typeface="Times New Roman" panose="02020603050405020304" pitchFamily="18" charset="0"/>
                <a:cs typeface="Times New Roman" panose="02020603050405020304" pitchFamily="18" charset="0"/>
              </a:rPr>
            </a:br>
            <a:r>
              <a:rPr lang="lt-LT" sz="2200" dirty="0" smtClean="0">
                <a:latin typeface="Times New Roman" panose="02020603050405020304" pitchFamily="18" charset="0"/>
                <a:cs typeface="Times New Roman" panose="02020603050405020304" pitchFamily="18" charset="0"/>
              </a:rPr>
              <a:t>Asmuo, norintis paimti vilkus iš gamtos, Aplinkos apsaugos agentūrai pateikia pasirašytą prašymą, kuriame nurodo:</a:t>
            </a:r>
            <a:endParaRPr lang="lt-LT" sz="2200" dirty="0"/>
          </a:p>
        </p:txBody>
      </p:sp>
      <p:sp>
        <p:nvSpPr>
          <p:cNvPr id="3" name="Turinio vietos rezervavimo ženklas 2"/>
          <p:cNvSpPr>
            <a:spLocks noGrp="1"/>
          </p:cNvSpPr>
          <p:nvPr>
            <p:ph idx="1"/>
          </p:nvPr>
        </p:nvSpPr>
        <p:spPr/>
        <p:txBody>
          <a:bodyPr>
            <a:normAutofit lnSpcReduction="10000"/>
          </a:bodyPr>
          <a:lstStyle/>
          <a:p>
            <a:r>
              <a:rPr lang="lt-LT" sz="2400" dirty="0" smtClean="0">
                <a:latin typeface="Times New Roman" panose="02020603050405020304" pitchFamily="18" charset="0"/>
                <a:cs typeface="Times New Roman" panose="02020603050405020304" pitchFamily="18" charset="0"/>
              </a:rPr>
              <a:t>Savivaldybės pavadinimą, kodą, buveinės adresą (telefono ir (arba) fakso numerį, elektroninio pašto adresą);</a:t>
            </a:r>
          </a:p>
          <a:p>
            <a:r>
              <a:rPr lang="lt-LT" sz="2400" dirty="0" smtClean="0">
                <a:latin typeface="Times New Roman" panose="02020603050405020304" pitchFamily="18" charset="0"/>
                <a:cs typeface="Times New Roman" panose="02020603050405020304" pitchFamily="18" charset="0"/>
              </a:rPr>
              <a:t>Numatomą paimti iš gamtos, egzempliorių kiekį;</a:t>
            </a:r>
          </a:p>
          <a:p>
            <a:r>
              <a:rPr lang="lt-LT" sz="2400" dirty="0" smtClean="0">
                <a:latin typeface="Times New Roman" panose="02020603050405020304" pitchFamily="18" charset="0"/>
                <a:cs typeface="Times New Roman" panose="02020603050405020304" pitchFamily="18" charset="0"/>
              </a:rPr>
              <a:t>Paėmimo iš gamtos tikslą (vilkai </a:t>
            </a:r>
            <a:r>
              <a:rPr lang="lt-LT" sz="2400" dirty="0">
                <a:latin typeface="Times New Roman" panose="02020603050405020304" pitchFamily="18" charset="0"/>
                <a:cs typeface="Times New Roman" panose="02020603050405020304" pitchFamily="18" charset="0"/>
              </a:rPr>
              <a:t>savivaldybės teritorijoje užpuola ūkinius </a:t>
            </a:r>
            <a:r>
              <a:rPr lang="lt-LT" sz="2400" dirty="0" smtClean="0">
                <a:latin typeface="Times New Roman" panose="02020603050405020304" pitchFamily="18" charset="0"/>
                <a:cs typeface="Times New Roman" panose="02020603050405020304" pitchFamily="18" charset="0"/>
              </a:rPr>
              <a:t>gyvūnus arba </a:t>
            </a:r>
            <a:r>
              <a:rPr lang="fi-FI" sz="2400" dirty="0">
                <a:latin typeface="Times New Roman" panose="02020603050405020304" pitchFamily="18" charset="0"/>
                <a:cs typeface="Times New Roman" panose="02020603050405020304" pitchFamily="18" charset="0"/>
              </a:rPr>
              <a:t>vilkai kelia pavojų visuomenės sveikatai ir saugai</a:t>
            </a:r>
            <a:r>
              <a:rPr lang="lt-LT" sz="2400" dirty="0" smtClean="0">
                <a:latin typeface="Times New Roman" panose="02020603050405020304" pitchFamily="18" charset="0"/>
                <a:cs typeface="Times New Roman" panose="02020603050405020304" pitchFamily="18" charset="0"/>
              </a:rPr>
              <a:t>);</a:t>
            </a:r>
          </a:p>
          <a:p>
            <a:r>
              <a:rPr lang="lt-LT" sz="2400" dirty="0">
                <a:latin typeface="Times New Roman" panose="02020603050405020304" pitchFamily="18" charset="0"/>
                <a:cs typeface="Times New Roman" panose="02020603050405020304" pitchFamily="18" charset="0"/>
              </a:rPr>
              <a:t>P</a:t>
            </a:r>
            <a:r>
              <a:rPr lang="lt-LT" sz="2400" dirty="0" smtClean="0">
                <a:latin typeface="Times New Roman" panose="02020603050405020304" pitchFamily="18" charset="0"/>
                <a:cs typeface="Times New Roman" panose="02020603050405020304" pitchFamily="18" charset="0"/>
              </a:rPr>
              <a:t>aėmimo būdus ir </a:t>
            </a:r>
            <a:r>
              <a:rPr lang="lt-LT" sz="2400" dirty="0">
                <a:latin typeface="Times New Roman" panose="02020603050405020304" pitchFamily="18" charset="0"/>
                <a:cs typeface="Times New Roman" panose="02020603050405020304" pitchFamily="18" charset="0"/>
              </a:rPr>
              <a:t>priemones (naudojimo naudojant medžioklės įrankius atveju: vardas, pavardė, medžiotojo bilieto Nr</a:t>
            </a:r>
            <a:r>
              <a:rPr lang="lt-LT" sz="2400" dirty="0" smtClean="0">
                <a:latin typeface="Times New Roman" panose="02020603050405020304" pitchFamily="18" charset="0"/>
                <a:cs typeface="Times New Roman" panose="02020603050405020304" pitchFamily="18" charset="0"/>
              </a:rPr>
              <a:t>.);</a:t>
            </a:r>
          </a:p>
          <a:p>
            <a:r>
              <a:rPr lang="lt-LT" sz="2400" dirty="0">
                <a:latin typeface="Times New Roman" panose="02020603050405020304" pitchFamily="18" charset="0"/>
                <a:cs typeface="Times New Roman" panose="02020603050405020304" pitchFamily="18" charset="0"/>
              </a:rPr>
              <a:t>L</a:t>
            </a:r>
            <a:r>
              <a:rPr lang="lt-LT" sz="2400" dirty="0" smtClean="0">
                <a:latin typeface="Times New Roman" panose="02020603050405020304" pitchFamily="18" charset="0"/>
                <a:cs typeface="Times New Roman" panose="02020603050405020304" pitchFamily="18" charset="0"/>
              </a:rPr>
              <a:t>aiką, vietą;</a:t>
            </a:r>
          </a:p>
          <a:p>
            <a:r>
              <a:rPr lang="lt-LT" sz="2400" dirty="0" smtClean="0">
                <a:latin typeface="Times New Roman" panose="02020603050405020304" pitchFamily="18" charset="0"/>
                <a:cs typeface="Times New Roman" panose="02020603050405020304" pitchFamily="18" charset="0"/>
              </a:rPr>
              <a:t>Atvejų</a:t>
            </a:r>
            <a:r>
              <a:rPr lang="lt-LT" sz="2400" dirty="0">
                <a:latin typeface="Times New Roman" panose="02020603050405020304" pitchFamily="18" charset="0"/>
                <a:cs typeface="Times New Roman" panose="02020603050405020304" pitchFamily="18" charset="0"/>
              </a:rPr>
              <a:t>, kai vilkai savivaldybės teritorijoje užpuola ūkinius gyvūnus, skaičius, gautas susumavus tokius įvykius einamaisiais metais kaupiamuoju principu, įvykusius nuo gegužės 1 d. iki prašymo pateikimo dienos, ir perskaičiuotas 100 tūkst. hektarų savivaldybės </a:t>
            </a:r>
            <a:r>
              <a:rPr lang="lt-LT" sz="2400" dirty="0" smtClean="0">
                <a:latin typeface="Times New Roman" panose="02020603050405020304" pitchFamily="18" charset="0"/>
                <a:cs typeface="Times New Roman" panose="02020603050405020304" pitchFamily="18" charset="0"/>
              </a:rPr>
              <a:t>teritorijos.</a:t>
            </a:r>
          </a:p>
        </p:txBody>
      </p:sp>
    </p:spTree>
    <p:extLst>
      <p:ext uri="{BB962C8B-B14F-4D97-AF65-F5344CB8AC3E}">
        <p14:creationId xmlns:p14="http://schemas.microsoft.com/office/powerpoint/2010/main" val="92683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11040" y="666781"/>
            <a:ext cx="10515600" cy="4729084"/>
          </a:xfrm>
        </p:spPr>
        <p:txBody>
          <a:bodyPr>
            <a:normAutofit fontScale="92500" lnSpcReduction="10000"/>
          </a:bodyPr>
          <a:lstStyle/>
          <a:p>
            <a:pPr marL="0" indent="0">
              <a:buNone/>
            </a:pPr>
            <a:r>
              <a:rPr lang="lt-LT" sz="2400" b="1" dirty="0" smtClean="0">
                <a:latin typeface="Times New Roman" panose="02020603050405020304" pitchFamily="18" charset="0"/>
                <a:cs typeface="Times New Roman" panose="02020603050405020304" pitchFamily="18" charset="0"/>
              </a:rPr>
              <a:t>Savivaldybė prašyme nurodo:</a:t>
            </a:r>
          </a:p>
          <a:p>
            <a:r>
              <a:rPr lang="lt-LT" sz="2400" dirty="0">
                <a:latin typeface="Times New Roman" panose="02020603050405020304" pitchFamily="18" charset="0"/>
                <a:cs typeface="Times New Roman" panose="02020603050405020304" pitchFamily="18" charset="0"/>
              </a:rPr>
              <a:t>M</a:t>
            </a:r>
            <a:r>
              <a:rPr lang="lt-LT" sz="2400" dirty="0" smtClean="0">
                <a:latin typeface="Times New Roman" panose="02020603050405020304" pitchFamily="18" charset="0"/>
                <a:cs typeface="Times New Roman" panose="02020603050405020304" pitchFamily="18" charset="0"/>
              </a:rPr>
              <a:t>edžioklės </a:t>
            </a:r>
            <a:r>
              <a:rPr lang="lt-LT" sz="2400" dirty="0">
                <a:latin typeface="Times New Roman" panose="02020603050405020304" pitchFamily="18" charset="0"/>
                <a:cs typeface="Times New Roman" panose="02020603050405020304" pitchFamily="18" charset="0"/>
              </a:rPr>
              <a:t>plotų vienetų, kuriuose prašoma leisti paimti iš gamtos vilkų, pavadinimus ir jų naudotojų duomenis (jei naudotojas juridinis asmuo – pavadinimą, kodą, buveinės adresą, jei fizinis asmuo – vardą, pavardę, gyvenamosios vietos adresą</a:t>
            </a:r>
            <a:r>
              <a:rPr lang="lt-LT" sz="2400" dirty="0" smtClean="0">
                <a:latin typeface="Times New Roman" panose="02020603050405020304" pitchFamily="18" charset="0"/>
                <a:cs typeface="Times New Roman" panose="02020603050405020304" pitchFamily="18" charset="0"/>
              </a:rPr>
              <a:t>);</a:t>
            </a:r>
          </a:p>
          <a:p>
            <a:r>
              <a:rPr lang="lt-LT" sz="2400" dirty="0">
                <a:latin typeface="Times New Roman" panose="02020603050405020304" pitchFamily="18" charset="0"/>
                <a:cs typeface="Times New Roman" panose="02020603050405020304" pitchFamily="18" charset="0"/>
              </a:rPr>
              <a:t>S</a:t>
            </a:r>
            <a:r>
              <a:rPr lang="lt-LT" sz="2400" dirty="0" smtClean="0">
                <a:latin typeface="Times New Roman" panose="02020603050405020304" pitchFamily="18" charset="0"/>
                <a:cs typeface="Times New Roman" panose="02020603050405020304" pitchFamily="18" charset="0"/>
              </a:rPr>
              <a:t>avivaldybės tarnautoją atsakingą </a:t>
            </a:r>
            <a:r>
              <a:rPr lang="lt-LT" sz="2400" dirty="0">
                <a:latin typeface="Times New Roman" panose="02020603050405020304" pitchFamily="18" charset="0"/>
                <a:cs typeface="Times New Roman" panose="02020603050405020304" pitchFamily="18" charset="0"/>
              </a:rPr>
              <a:t>už paimamų iš gamtos vilkų skaičiaus koordinavimą tarp skirtingų medžioklės plotų naudotojų ir ataskaitos </a:t>
            </a:r>
            <a:r>
              <a:rPr lang="lt-LT" sz="2400" dirty="0" smtClean="0">
                <a:latin typeface="Times New Roman" panose="02020603050405020304" pitchFamily="18" charset="0"/>
                <a:cs typeface="Times New Roman" panose="02020603050405020304" pitchFamily="18" charset="0"/>
              </a:rPr>
              <a:t>pateikimą.</a:t>
            </a:r>
          </a:p>
          <a:p>
            <a:pPr marL="0" indent="0">
              <a:buNone/>
            </a:pPr>
            <a:r>
              <a:rPr lang="lt-LT" sz="2400" b="1" dirty="0" smtClean="0">
                <a:latin typeface="Times New Roman" panose="02020603050405020304" pitchFamily="18" charset="0"/>
                <a:cs typeface="Times New Roman" panose="02020603050405020304" pitchFamily="18" charset="0"/>
              </a:rPr>
              <a:t>Savivaldybė kartu su prašymu pateikia:</a:t>
            </a:r>
          </a:p>
          <a:p>
            <a:r>
              <a:rPr lang="lt-LT" sz="2400" dirty="0" smtClean="0">
                <a:latin typeface="Times New Roman" panose="02020603050405020304" pitchFamily="18" charset="0"/>
                <a:cs typeface="Times New Roman" panose="02020603050405020304" pitchFamily="18" charset="0"/>
              </a:rPr>
              <a:t>Atitinkamų </a:t>
            </a:r>
            <a:r>
              <a:rPr lang="lt-LT" sz="2400" dirty="0">
                <a:latin typeface="Times New Roman" panose="02020603050405020304" pitchFamily="18" charset="0"/>
                <a:cs typeface="Times New Roman" panose="02020603050405020304" pitchFamily="18" charset="0"/>
              </a:rPr>
              <a:t>medžioklės plotų naudotojų raštišką pritarimą </a:t>
            </a:r>
            <a:r>
              <a:rPr lang="lt-LT" sz="2400" dirty="0" smtClean="0">
                <a:latin typeface="Times New Roman" panose="02020603050405020304" pitchFamily="18" charset="0"/>
                <a:cs typeface="Times New Roman" panose="02020603050405020304" pitchFamily="18" charset="0"/>
              </a:rPr>
              <a:t>prašymui;</a:t>
            </a:r>
          </a:p>
          <a:p>
            <a:r>
              <a:rPr lang="lt-LT" sz="2400" dirty="0" smtClean="0">
                <a:latin typeface="Times New Roman" panose="02020603050405020304" pitchFamily="18" charset="0"/>
                <a:cs typeface="Times New Roman" panose="02020603050405020304" pitchFamily="18" charset="0"/>
              </a:rPr>
              <a:t>Atitinkamos </a:t>
            </a:r>
            <a:r>
              <a:rPr lang="lt-LT" sz="2400" dirty="0">
                <a:latin typeface="Times New Roman" panose="02020603050405020304" pitchFamily="18" charset="0"/>
                <a:cs typeface="Times New Roman" panose="02020603050405020304" pitchFamily="18" charset="0"/>
              </a:rPr>
              <a:t>savivaldybės komisijos medžiojamųjų gyvūnų padarytai žalai apskaičiuoti surašytų vilkų padarytos žalos apžiūros aktų kopijos, kita laisva forma pateikiama informacija apie taikytas įprastas ūkinių gyvūnų apsaugojimo priemones, jų veiksmingumą ir kita vilkų paėmimo iš gamtos būtinumą pagrindžianti </a:t>
            </a:r>
            <a:r>
              <a:rPr lang="lt-LT" sz="2400" dirty="0" smtClean="0">
                <a:latin typeface="Times New Roman" panose="02020603050405020304" pitchFamily="18" charset="0"/>
                <a:cs typeface="Times New Roman" panose="02020603050405020304" pitchFamily="18" charset="0"/>
              </a:rPr>
              <a:t>informacija;</a:t>
            </a:r>
          </a:p>
          <a:p>
            <a:r>
              <a:rPr lang="lt-LT" sz="2400" dirty="0" smtClean="0">
                <a:latin typeface="Times New Roman" panose="02020603050405020304" pitchFamily="18" charset="0"/>
                <a:cs typeface="Times New Roman" panose="02020603050405020304" pitchFamily="18" charset="0"/>
              </a:rPr>
              <a:t>Kitą </a:t>
            </a:r>
            <a:r>
              <a:rPr lang="lt-LT" sz="2400" dirty="0">
                <a:latin typeface="Times New Roman" panose="02020603050405020304" pitchFamily="18" charset="0"/>
                <a:cs typeface="Times New Roman" panose="02020603050405020304" pitchFamily="18" charset="0"/>
              </a:rPr>
              <a:t>turimą </a:t>
            </a:r>
            <a:r>
              <a:rPr lang="lt-LT" sz="2400" dirty="0" smtClean="0">
                <a:latin typeface="Times New Roman" panose="02020603050405020304" pitchFamily="18" charset="0"/>
                <a:cs typeface="Times New Roman" panose="02020603050405020304" pitchFamily="18" charset="0"/>
              </a:rPr>
              <a:t>informaciją, pagrindžiančią </a:t>
            </a:r>
            <a:r>
              <a:rPr lang="lt-LT" sz="2400" dirty="0">
                <a:latin typeface="Times New Roman" panose="02020603050405020304" pitchFamily="18" charset="0"/>
                <a:cs typeface="Times New Roman" panose="02020603050405020304" pitchFamily="18" charset="0"/>
              </a:rPr>
              <a:t>Leidimo išdavimo </a:t>
            </a:r>
            <a:r>
              <a:rPr lang="lt-LT" sz="2400" dirty="0" smtClean="0">
                <a:latin typeface="Times New Roman" panose="02020603050405020304" pitchFamily="18" charset="0"/>
                <a:cs typeface="Times New Roman" panose="02020603050405020304" pitchFamily="18" charset="0"/>
              </a:rPr>
              <a:t>būtinybę.</a:t>
            </a: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60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0" y="0"/>
            <a:ext cx="6816436" cy="1413164"/>
          </a:xfrm>
        </p:spPr>
        <p:txBody>
          <a:bodyPr/>
          <a:lstStyle/>
          <a:p>
            <a:r>
              <a:rPr lang="lt-LT" dirty="0" smtClean="0">
                <a:solidFill>
                  <a:srgbClr val="00B050"/>
                </a:solidFill>
                <a:latin typeface="Times New Roman" panose="02020603050405020304" pitchFamily="18" charset="0"/>
                <a:cs typeface="Times New Roman" panose="02020603050405020304" pitchFamily="18" charset="0"/>
              </a:rPr>
              <a:t>Agentūros rekomenduojama prašymo forma</a:t>
            </a:r>
            <a:endParaRPr lang="lt-LT" dirty="0">
              <a:solidFill>
                <a:srgbClr val="00B050"/>
              </a:solidFill>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stretch>
            <a:fillRect/>
          </a:stretch>
        </p:blipFill>
        <p:spPr>
          <a:xfrm>
            <a:off x="0" y="3892865"/>
            <a:ext cx="4443663" cy="2965135"/>
          </a:xfrm>
          <a:prstGeom prst="rect">
            <a:avLst/>
          </a:prstGeom>
        </p:spPr>
      </p:pic>
      <p:pic>
        <p:nvPicPr>
          <p:cNvPr id="5" name="Paveikslėlis 4"/>
          <p:cNvPicPr>
            <a:picLocks noChangeAspect="1"/>
          </p:cNvPicPr>
          <p:nvPr/>
        </p:nvPicPr>
        <p:blipFill rotWithShape="1">
          <a:blip r:embed="rId3"/>
          <a:srcRect l="33266" t="9373" r="33095" b="11947"/>
          <a:stretch/>
        </p:blipFill>
        <p:spPr>
          <a:xfrm>
            <a:off x="6816436" y="923454"/>
            <a:ext cx="4101220" cy="5395865"/>
          </a:xfrm>
          <a:prstGeom prst="rect">
            <a:avLst/>
          </a:prstGeom>
        </p:spPr>
      </p:pic>
    </p:spTree>
    <p:extLst>
      <p:ext uri="{BB962C8B-B14F-4D97-AF65-F5344CB8AC3E}">
        <p14:creationId xmlns:p14="http://schemas.microsoft.com/office/powerpoint/2010/main" val="2445629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solidFill>
                  <a:srgbClr val="00B050"/>
                </a:solidFill>
                <a:latin typeface="Times New Roman" panose="02020603050405020304" pitchFamily="18" charset="0"/>
                <a:cs typeface="Times New Roman" panose="02020603050405020304" pitchFamily="18" charset="0"/>
              </a:rPr>
              <a:t>Prašymą su priedais teikiate</a:t>
            </a:r>
            <a:endParaRPr lang="lt-LT" dirty="0">
              <a:solidFill>
                <a:srgbClr val="00B050"/>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a:bodyPr>
          <a:lstStyle/>
          <a:p>
            <a:pPr marL="0" indent="0">
              <a:buNone/>
            </a:pPr>
            <a:r>
              <a:rPr lang="lt-LT" dirty="0" smtClean="0">
                <a:latin typeface="Times New Roman" panose="02020603050405020304" pitchFamily="18" charset="0"/>
                <a:cs typeface="Times New Roman" panose="02020603050405020304" pitchFamily="18" charset="0"/>
              </a:rPr>
              <a:t>APLINKOS APSAUGOS AGENTŪRAI</a:t>
            </a:r>
          </a:p>
          <a:p>
            <a:r>
              <a:rPr lang="lt-LT" dirty="0">
                <a:latin typeface="Times New Roman" panose="02020603050405020304" pitchFamily="18" charset="0"/>
                <a:cs typeface="Times New Roman" panose="02020603050405020304" pitchFamily="18" charset="0"/>
              </a:rPr>
              <a:t>e</a:t>
            </a:r>
            <a:r>
              <a:rPr lang="lt-LT" dirty="0" smtClean="0">
                <a:latin typeface="Times New Roman" panose="02020603050405020304" pitchFamily="18" charset="0"/>
                <a:cs typeface="Times New Roman" panose="02020603050405020304" pitchFamily="18" charset="0"/>
              </a:rPr>
              <a:t>lektroniniu paštu </a:t>
            </a:r>
            <a:r>
              <a:rPr lang="lt-LT" dirty="0" err="1" smtClean="0">
                <a:latin typeface="Times New Roman" panose="02020603050405020304" pitchFamily="18" charset="0"/>
                <a:cs typeface="Times New Roman" panose="02020603050405020304" pitchFamily="18" charset="0"/>
              </a:rPr>
              <a:t>aaa@aaa.am.lt</a:t>
            </a:r>
            <a:r>
              <a:rPr lang="lt-LT" dirty="0">
                <a:latin typeface="Times New Roman" panose="02020603050405020304" pitchFamily="18" charset="0"/>
                <a:cs typeface="Times New Roman" panose="02020603050405020304" pitchFamily="18" charset="0"/>
              </a:rPr>
              <a:t> </a:t>
            </a:r>
            <a:r>
              <a:rPr lang="lt-LT" dirty="0" smtClean="0">
                <a:latin typeface="Times New Roman" panose="02020603050405020304" pitchFamily="18" charset="0"/>
                <a:cs typeface="Times New Roman" panose="02020603050405020304" pitchFamily="18" charset="0"/>
              </a:rPr>
              <a:t>arba </a:t>
            </a:r>
          </a:p>
          <a:p>
            <a:r>
              <a:rPr lang="lt-LT" dirty="0" smtClean="0">
                <a:latin typeface="Times New Roman" panose="02020603050405020304" pitchFamily="18" charset="0"/>
                <a:cs typeface="Times New Roman" panose="02020603050405020304" pitchFamily="18" charset="0"/>
              </a:rPr>
              <a:t>paštu A. Juozapavičiaus g. 9, 09311, Vilnius;</a:t>
            </a:r>
          </a:p>
          <a:p>
            <a:endParaRPr lang="lt-LT" dirty="0" smtClean="0">
              <a:latin typeface="Times New Roman" panose="02020603050405020304" pitchFamily="18" charset="0"/>
              <a:cs typeface="Times New Roman" panose="02020603050405020304" pitchFamily="18" charset="0"/>
            </a:endParaRPr>
          </a:p>
          <a:p>
            <a:pPr marL="0" indent="0" algn="just">
              <a:buNone/>
            </a:pPr>
            <a:r>
              <a:rPr lang="lt-LT" smtClean="0">
                <a:latin typeface="Times New Roman" panose="02020603050405020304" pitchFamily="18" charset="0"/>
                <a:cs typeface="Times New Roman" panose="02020603050405020304" pitchFamily="18" charset="0"/>
              </a:rPr>
              <a:t>Ne ilgiau </a:t>
            </a:r>
            <a:r>
              <a:rPr lang="lt-LT" dirty="0" smtClean="0">
                <a:latin typeface="Times New Roman" panose="02020603050405020304" pitchFamily="18" charset="0"/>
                <a:cs typeface="Times New Roman" panose="02020603050405020304" pitchFamily="18" charset="0"/>
              </a:rPr>
              <a:t>nei per 30 kalendorinių dienų </a:t>
            </a:r>
            <a:r>
              <a:rPr lang="lt-LT" dirty="0" smtClean="0">
                <a:solidFill>
                  <a:srgbClr val="00B050"/>
                </a:solidFill>
                <a:latin typeface="Times New Roman" panose="02020603050405020304" pitchFamily="18" charset="0"/>
                <a:cs typeface="Times New Roman" panose="02020603050405020304" pitchFamily="18" charset="0"/>
              </a:rPr>
              <a:t>APLINKOS APSAUGOS AGENTŪROS SPECIALISTAI </a:t>
            </a:r>
            <a:r>
              <a:rPr lang="lt-LT" dirty="0" smtClean="0">
                <a:latin typeface="Times New Roman" panose="02020603050405020304" pitchFamily="18" charset="0"/>
                <a:cs typeface="Times New Roman" panose="02020603050405020304" pitchFamily="18" charset="0"/>
              </a:rPr>
              <a:t>patikrins Jūsų prašymo duomenis, </a:t>
            </a:r>
            <a:r>
              <a:rPr lang="lt-LT" dirty="0">
                <a:latin typeface="Times New Roman" panose="02020603050405020304" pitchFamily="18" charset="0"/>
                <a:cs typeface="Times New Roman" panose="02020603050405020304" pitchFamily="18" charset="0"/>
              </a:rPr>
              <a:t>įvertins ar planuojamas vilkų paėmimas iš gamtos atitinka teisės aktų </a:t>
            </a:r>
            <a:r>
              <a:rPr lang="lt-LT" dirty="0" smtClean="0">
                <a:latin typeface="Times New Roman" panose="02020603050405020304" pitchFamily="18" charset="0"/>
                <a:cs typeface="Times New Roman" panose="02020603050405020304" pitchFamily="18" charset="0"/>
              </a:rPr>
              <a:t>reikalavimus, parengs Leidimo projektą, esant poreikiui suderins jį su suinteresuotomis institucijomis.</a:t>
            </a:r>
          </a:p>
        </p:txBody>
      </p:sp>
      <p:grpSp>
        <p:nvGrpSpPr>
          <p:cNvPr id="9" name="Grupė 8"/>
          <p:cNvGrpSpPr/>
          <p:nvPr/>
        </p:nvGrpSpPr>
        <p:grpSpPr>
          <a:xfrm>
            <a:off x="1688142" y="5796339"/>
            <a:ext cx="3943550" cy="1031122"/>
            <a:chOff x="1688142" y="5746300"/>
            <a:chExt cx="3943550" cy="1031122"/>
          </a:xfrm>
        </p:grpSpPr>
        <p:pic>
          <p:nvPicPr>
            <p:cNvPr id="4" name="Picture 8" descr="C:\Users\jovita\Desktop\AAA zenkl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42" y="5746300"/>
              <a:ext cx="1120441" cy="9803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ovita\Desktop\VS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075" y="5746300"/>
              <a:ext cx="1063782" cy="1031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37001" y="6069536"/>
              <a:ext cx="1394691" cy="707886"/>
            </a:xfrm>
            <a:prstGeom prst="rect">
              <a:avLst/>
            </a:prstGeom>
            <a:noFill/>
          </p:spPr>
          <p:txBody>
            <a:bodyPr wrap="square" rtlCol="0">
              <a:spAutoFit/>
            </a:bodyPr>
            <a:lstStyle/>
            <a:p>
              <a:r>
                <a:rPr lang="lt-LT" sz="4000" dirty="0" smtClean="0">
                  <a:solidFill>
                    <a:srgbClr val="00B050"/>
                  </a:solidFill>
                  <a:latin typeface="Times New Roman" panose="02020603050405020304" pitchFamily="18" charset="0"/>
                  <a:cs typeface="Times New Roman" panose="02020603050405020304" pitchFamily="18" charset="0"/>
                </a:rPr>
                <a:t>...</a:t>
              </a:r>
              <a:endParaRPr lang="lt-LT" sz="4000" dirty="0">
                <a:solidFill>
                  <a:srgbClr val="00B0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08148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0"/>
            <a:ext cx="10515600" cy="1325563"/>
          </a:xfrm>
        </p:spPr>
        <p:txBody>
          <a:bodyPr>
            <a:normAutofit/>
          </a:bodyPr>
          <a:lstStyle/>
          <a:p>
            <a:pPr algn="ctr"/>
            <a:r>
              <a:rPr lang="lt-LT" dirty="0" smtClean="0">
                <a:solidFill>
                  <a:srgbClr val="00B050"/>
                </a:solidFill>
                <a:latin typeface="Times New Roman" panose="02020603050405020304" pitchFamily="18" charset="0"/>
                <a:cs typeface="Times New Roman" panose="02020603050405020304" pitchFamily="18" charset="0"/>
              </a:rPr>
              <a:t>Jei dokumentų netrūksta ir jie tikslūs</a:t>
            </a:r>
            <a:br>
              <a:rPr lang="lt-LT" dirty="0" smtClean="0">
                <a:solidFill>
                  <a:srgbClr val="00B050"/>
                </a:solidFill>
                <a:latin typeface="Times New Roman" panose="02020603050405020304" pitchFamily="18" charset="0"/>
                <a:cs typeface="Times New Roman" panose="02020603050405020304" pitchFamily="18" charset="0"/>
              </a:rPr>
            </a:br>
            <a:r>
              <a:rPr lang="lt-LT" dirty="0" smtClean="0">
                <a:solidFill>
                  <a:srgbClr val="00B050"/>
                </a:solidFill>
                <a:latin typeface="Times New Roman" panose="02020603050405020304" pitchFamily="18" charset="0"/>
                <a:cs typeface="Times New Roman" panose="02020603050405020304" pitchFamily="18" charset="0"/>
              </a:rPr>
              <a:t>LEIDIMAS jau Jūsų rankose </a:t>
            </a:r>
            <a:endParaRPr lang="lt-LT" dirty="0">
              <a:solidFill>
                <a:srgbClr val="00B050"/>
              </a:solidFill>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rotWithShape="1">
          <a:blip r:embed="rId2"/>
          <a:srcRect l="37197" t="13332" r="35076" b="14063"/>
          <a:stretch/>
        </p:blipFill>
        <p:spPr>
          <a:xfrm>
            <a:off x="4457147" y="1325563"/>
            <a:ext cx="3277706" cy="4827807"/>
          </a:xfrm>
          <a:prstGeom prst="rect">
            <a:avLst/>
          </a:prstGeom>
        </p:spPr>
      </p:pic>
      <p:pic>
        <p:nvPicPr>
          <p:cNvPr id="3" name="Paveikslėlis 2"/>
          <p:cNvPicPr>
            <a:picLocks noChangeAspect="1"/>
          </p:cNvPicPr>
          <p:nvPr/>
        </p:nvPicPr>
        <p:blipFill>
          <a:blip r:embed="rId3"/>
          <a:stretch>
            <a:fillRect/>
          </a:stretch>
        </p:blipFill>
        <p:spPr>
          <a:xfrm>
            <a:off x="0" y="3402149"/>
            <a:ext cx="4125542" cy="2751221"/>
          </a:xfrm>
          <a:prstGeom prst="rect">
            <a:avLst/>
          </a:prstGeom>
        </p:spPr>
      </p:pic>
      <p:sp>
        <p:nvSpPr>
          <p:cNvPr id="6" name="TextBox 5"/>
          <p:cNvSpPr txBox="1"/>
          <p:nvPr/>
        </p:nvSpPr>
        <p:spPr>
          <a:xfrm>
            <a:off x="1786550" y="6295580"/>
            <a:ext cx="8618899" cy="523220"/>
          </a:xfrm>
          <a:prstGeom prst="rect">
            <a:avLst/>
          </a:prstGeom>
          <a:noFill/>
        </p:spPr>
        <p:txBody>
          <a:bodyPr wrap="square" rtlCol="0">
            <a:spAutoFit/>
          </a:bodyPr>
          <a:lstStyle/>
          <a:p>
            <a:pPr algn="ctr"/>
            <a:r>
              <a:rPr lang="lt-LT" sz="1400" b="1" dirty="0" smtClean="0">
                <a:latin typeface="Times New Roman" panose="02020603050405020304" pitchFamily="18" charset="0"/>
                <a:cs typeface="Times New Roman" panose="02020603050405020304" pitchFamily="18" charset="0"/>
              </a:rPr>
              <a:t>Atkreipiame Jūsų dėmesį, kad leistų </a:t>
            </a:r>
            <a:r>
              <a:rPr lang="lt-LT" sz="1400" b="1" dirty="0">
                <a:latin typeface="Times New Roman" panose="02020603050405020304" pitchFamily="18" charset="0"/>
                <a:cs typeface="Times New Roman" panose="02020603050405020304" pitchFamily="18" charset="0"/>
              </a:rPr>
              <a:t>paimti iš gamtos vilkų skaičius per metus negali viršyti 30% nuo praėjusio medžioklės sezono vilkų sumedžiojimo limito </a:t>
            </a:r>
          </a:p>
        </p:txBody>
      </p:sp>
    </p:spTree>
    <p:extLst>
      <p:ext uri="{BB962C8B-B14F-4D97-AF65-F5344CB8AC3E}">
        <p14:creationId xmlns:p14="http://schemas.microsoft.com/office/powerpoint/2010/main" val="2351026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algn="ctr"/>
            <a:r>
              <a:rPr lang="lt-LT" sz="4000" dirty="0" smtClean="0">
                <a:solidFill>
                  <a:srgbClr val="00B050"/>
                </a:solidFill>
                <a:latin typeface="Times New Roman" panose="02020603050405020304" pitchFamily="18" charset="0"/>
                <a:cs typeface="Times New Roman" panose="02020603050405020304" pitchFamily="18" charset="0"/>
              </a:rPr>
              <a:t>Informaciją parengė Aplinkos apsaugos agentūros Gyvosios gamtos licencijavimo </a:t>
            </a:r>
            <a:r>
              <a:rPr lang="lt-LT" sz="4000" smtClean="0">
                <a:solidFill>
                  <a:srgbClr val="00B050"/>
                </a:solidFill>
                <a:latin typeface="Times New Roman" panose="02020603050405020304" pitchFamily="18" charset="0"/>
                <a:cs typeface="Times New Roman" panose="02020603050405020304" pitchFamily="18" charset="0"/>
              </a:rPr>
              <a:t>skyrius </a:t>
            </a:r>
            <a:br>
              <a:rPr lang="lt-LT" sz="4000" smtClean="0">
                <a:solidFill>
                  <a:srgbClr val="00B050"/>
                </a:solidFill>
                <a:latin typeface="Times New Roman" panose="02020603050405020304" pitchFamily="18" charset="0"/>
                <a:cs typeface="Times New Roman" panose="02020603050405020304" pitchFamily="18" charset="0"/>
              </a:rPr>
            </a:br>
            <a:r>
              <a:rPr lang="lt-LT" sz="2200" smtClean="0">
                <a:solidFill>
                  <a:srgbClr val="00B050"/>
                </a:solidFill>
                <a:latin typeface="Times New Roman" panose="02020603050405020304" pitchFamily="18" charset="0"/>
                <a:cs typeface="Times New Roman" panose="02020603050405020304" pitchFamily="18" charset="0"/>
              </a:rPr>
              <a:t>(</a:t>
            </a:r>
            <a:r>
              <a:rPr lang="lt-LT" sz="2200" dirty="0" smtClean="0">
                <a:solidFill>
                  <a:srgbClr val="00B050"/>
                </a:solidFill>
                <a:latin typeface="Times New Roman" panose="02020603050405020304" pitchFamily="18" charset="0"/>
                <a:cs typeface="Times New Roman" panose="02020603050405020304" pitchFamily="18" charset="0"/>
              </a:rPr>
              <a:t>kontaktinis telefonas 870663256)</a:t>
            </a:r>
            <a:endParaRPr lang="lt-LT" sz="2200" dirty="0">
              <a:solidFill>
                <a:srgbClr val="00B050"/>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Autofit/>
          </a:bodyPr>
          <a:lstStyle/>
          <a:p>
            <a:pPr algn="just"/>
            <a:r>
              <a:rPr lang="lt-LT" sz="1800" dirty="0">
                <a:solidFill>
                  <a:srgbClr val="FF0000"/>
                </a:solidFill>
                <a:latin typeface="Times New Roman" panose="02020603050405020304" pitchFamily="18" charset="0"/>
                <a:cs typeface="Times New Roman" panose="02020603050405020304" pitchFamily="18" charset="0"/>
              </a:rPr>
              <a:t>Skaidrėse pateikta informacija – informacinio pobūdžio</a:t>
            </a:r>
            <a:r>
              <a:rPr lang="lt-LT" sz="1800" dirty="0">
                <a:latin typeface="Times New Roman" panose="02020603050405020304" pitchFamily="18" charset="0"/>
                <a:cs typeface="Times New Roman" panose="02020603050405020304" pitchFamily="18" charset="0"/>
              </a:rPr>
              <a:t>, su tiksliais teisės aktų reikalavimais, aktualiais kreipiantis dėl leidimo naudoti saugomas rūšis, galite susipažinti:</a:t>
            </a:r>
          </a:p>
          <a:p>
            <a:pPr algn="just"/>
            <a:r>
              <a:rPr lang="lt-LT" sz="1800" dirty="0">
                <a:latin typeface="Times New Roman" panose="02020603050405020304" pitchFamily="18" charset="0"/>
                <a:cs typeface="Times New Roman" panose="02020603050405020304" pitchFamily="18" charset="0"/>
              </a:rPr>
              <a:t>Lietuvos Respublikos saugomų gyvūnų, augalų ir grybų rūšių įstatyme (nuoroda į teisės aktą: </a:t>
            </a:r>
            <a:r>
              <a:rPr lang="lt-LT" sz="1800" dirty="0">
                <a:latin typeface="Times New Roman" panose="02020603050405020304" pitchFamily="18" charset="0"/>
                <a:cs typeface="Times New Roman" panose="02020603050405020304" pitchFamily="18" charset="0"/>
                <a:hlinkClick r:id="rId2"/>
              </a:rPr>
              <a:t>https://www.e-tar.lt/portal/lt/legalAct/TAR.1746D2A4EFB9/asr</a:t>
            </a:r>
            <a:r>
              <a:rPr lang="lt-LT" sz="1800" dirty="0">
                <a:latin typeface="Times New Roman" panose="02020603050405020304" pitchFamily="18" charset="0"/>
                <a:cs typeface="Times New Roman" panose="02020603050405020304" pitchFamily="18" charset="0"/>
              </a:rPr>
              <a:t>);</a:t>
            </a:r>
          </a:p>
          <a:p>
            <a:pPr algn="just"/>
            <a:r>
              <a:rPr lang="lt-LT" sz="1800" dirty="0" smtClean="0">
                <a:latin typeface="Times New Roman" panose="02020603050405020304" pitchFamily="18" charset="0"/>
                <a:cs typeface="Times New Roman" panose="02020603050405020304" pitchFamily="18" charset="0"/>
              </a:rPr>
              <a:t>Saugomų </a:t>
            </a:r>
            <a:r>
              <a:rPr lang="lt-LT" sz="1800" dirty="0">
                <a:latin typeface="Times New Roman" panose="02020603050405020304" pitchFamily="18" charset="0"/>
                <a:cs typeface="Times New Roman" panose="02020603050405020304" pitchFamily="18" charset="0"/>
              </a:rPr>
              <a:t>rūšių naudojimo tvarkos apraše, patvirtintame Lietuvos Respublikos aplinkos ministro 2010-07-15 įsakymu Nr. D1-622 (nuoroda į teisės aktą: </a:t>
            </a:r>
            <a:r>
              <a:rPr lang="lt-LT" sz="1800" dirty="0">
                <a:latin typeface="Times New Roman" panose="02020603050405020304" pitchFamily="18" charset="0"/>
                <a:cs typeface="Times New Roman" panose="02020603050405020304" pitchFamily="18" charset="0"/>
                <a:hlinkClick r:id="rId3"/>
              </a:rPr>
              <a:t>https://</a:t>
            </a:r>
            <a:r>
              <a:rPr lang="lt-LT" sz="1800" dirty="0" smtClean="0">
                <a:latin typeface="Times New Roman" panose="02020603050405020304" pitchFamily="18" charset="0"/>
                <a:cs typeface="Times New Roman" panose="02020603050405020304" pitchFamily="18" charset="0"/>
                <a:hlinkClick r:id="rId3"/>
              </a:rPr>
              <a:t>www.e-tar.lt/portal/lt/legalAct/TAR.47ED1C2412E4/asr</a:t>
            </a:r>
            <a:r>
              <a:rPr lang="lt-LT" sz="1800" dirty="0" smtClean="0">
                <a:latin typeface="Times New Roman" panose="02020603050405020304" pitchFamily="18" charset="0"/>
                <a:cs typeface="Times New Roman" panose="02020603050405020304" pitchFamily="18" charset="0"/>
              </a:rPr>
              <a:t>);</a:t>
            </a:r>
            <a:endParaRPr lang="lt-LT" sz="1800" dirty="0">
              <a:latin typeface="Times New Roman" panose="02020603050405020304" pitchFamily="18" charset="0"/>
              <a:cs typeface="Times New Roman" panose="02020603050405020304" pitchFamily="18" charset="0"/>
            </a:endParaRPr>
          </a:p>
          <a:p>
            <a:pPr algn="just"/>
            <a:r>
              <a:rPr lang="lt-LT" sz="1800" dirty="0" smtClean="0">
                <a:latin typeface="Times New Roman" panose="02020603050405020304" pitchFamily="18" charset="0"/>
                <a:cs typeface="Times New Roman" panose="02020603050405020304" pitchFamily="18" charset="0"/>
              </a:rPr>
              <a:t>Europos </a:t>
            </a:r>
            <a:r>
              <a:rPr lang="lt-LT" sz="1800" dirty="0">
                <a:latin typeface="Times New Roman" panose="02020603050405020304" pitchFamily="18" charset="0"/>
                <a:cs typeface="Times New Roman" panose="02020603050405020304" pitchFamily="18" charset="0"/>
              </a:rPr>
              <a:t>Bendrijos svarbos gyvūnų ir augalų rūšių, kurioms reikalinga griežta apsauga, ir Europos Bendrijos svarbos gyvūnų ir augalų rūšių, kurių ėmimui iš gamtos ir naudojimui gali būti taikomos tvarkymo priemonės, sąrašų patvirtinimo, apsaugos priemonių nustatymo ir duomenų kaupimo apie šias rūšis, patvirtintuose Lietuvos Respublikos aplinkos ministro 2001-12-12 įsakymu Nr. 592 (nuoroda į teisės aktą: </a:t>
            </a:r>
            <a:r>
              <a:rPr lang="lt-LT" sz="1800" dirty="0">
                <a:latin typeface="Times New Roman" panose="02020603050405020304" pitchFamily="18" charset="0"/>
                <a:cs typeface="Times New Roman" panose="02020603050405020304" pitchFamily="18" charset="0"/>
                <a:hlinkClick r:id="rId4"/>
              </a:rPr>
              <a:t>https://</a:t>
            </a:r>
            <a:r>
              <a:rPr lang="lt-LT" sz="1800" dirty="0" smtClean="0">
                <a:latin typeface="Times New Roman" panose="02020603050405020304" pitchFamily="18" charset="0"/>
                <a:cs typeface="Times New Roman" panose="02020603050405020304" pitchFamily="18" charset="0"/>
                <a:hlinkClick r:id="rId4"/>
              </a:rPr>
              <a:t>www.e-tar.lt/portal/lt/legalAct/TAR.389426C28AF7/asr</a:t>
            </a:r>
            <a:r>
              <a:rPr lang="lt-LT" sz="1800" dirty="0" smtClean="0">
                <a:latin typeface="Times New Roman" panose="02020603050405020304" pitchFamily="18" charset="0"/>
                <a:cs typeface="Times New Roman" panose="02020603050405020304" pitchFamily="18" charset="0"/>
              </a:rPr>
              <a:t>);</a:t>
            </a:r>
          </a:p>
          <a:p>
            <a:pPr algn="just"/>
            <a:r>
              <a:rPr lang="lt-LT" sz="1800" dirty="0">
                <a:latin typeface="Times New Roman" panose="02020603050405020304" pitchFamily="18" charset="0"/>
                <a:cs typeface="Times New Roman" panose="02020603050405020304" pitchFamily="18" charset="0"/>
              </a:rPr>
              <a:t>Medžioklės Lietuvos Respublikos teritorijoje taisyklėse, patvirtintose Lietuvos Respublikos aplinkos ministro 2000-06-27 įsakymu Nr. 258 (nuoroda į teisės aktą: </a:t>
            </a:r>
            <a:r>
              <a:rPr lang="lt-LT" sz="1800" dirty="0">
                <a:latin typeface="Times New Roman" panose="02020603050405020304" pitchFamily="18" charset="0"/>
                <a:cs typeface="Times New Roman" panose="02020603050405020304" pitchFamily="18" charset="0"/>
                <a:hlinkClick r:id="rId5"/>
              </a:rPr>
              <a:t>https://</a:t>
            </a:r>
            <a:r>
              <a:rPr lang="lt-LT" sz="1800" dirty="0" smtClean="0">
                <a:latin typeface="Times New Roman" panose="02020603050405020304" pitchFamily="18" charset="0"/>
                <a:cs typeface="Times New Roman" panose="02020603050405020304" pitchFamily="18" charset="0"/>
                <a:hlinkClick r:id="rId5"/>
              </a:rPr>
              <a:t>www.e-tar.lt/portal/lt/legalAct/TAR.308F43BA7D00/asr</a:t>
            </a:r>
            <a:r>
              <a:rPr lang="lt-LT" sz="1800" dirty="0" smtClean="0">
                <a:latin typeface="Times New Roman" panose="02020603050405020304" pitchFamily="18" charset="0"/>
                <a:cs typeface="Times New Roman" panose="02020603050405020304" pitchFamily="18" charset="0"/>
              </a:rPr>
              <a:t>).</a:t>
            </a:r>
            <a:endParaRPr lang="lt-L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909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1192</TotalTime>
  <Words>706</Words>
  <Application>Microsoft Office PowerPoint</Application>
  <PresentationFormat>Plačiaekranė</PresentationFormat>
  <Paragraphs>49</Paragraphs>
  <Slides>9</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9</vt:i4>
      </vt:variant>
    </vt:vector>
  </HeadingPairs>
  <TitlesOfParts>
    <vt:vector size="15" baseType="lpstr">
      <vt:lpstr>Arial</vt:lpstr>
      <vt:lpstr>Calibri</vt:lpstr>
      <vt:lpstr>Calibri Light</vt:lpstr>
      <vt:lpstr>Times New Roman</vt:lpstr>
      <vt:lpstr>Wingdings</vt:lpstr>
      <vt:lpstr>„Office“ tema</vt:lpstr>
      <vt:lpstr>Leidimai paimti vilkus (Canis lupus Linnaeus, 1758) iš gamtos ne leistinu jų medžiojimo terminu ar išnaudojus nustatytą jų sumedžiojimo limitą</vt:lpstr>
      <vt:lpstr>Teisinis reglamentavimas</vt:lpstr>
      <vt:lpstr>Prašymas</vt:lpstr>
      <vt:lpstr>Tvarkos aprašo 9 punktas Asmuo, norintis paimti vilkus iš gamtos, Aplinkos apsaugos agentūrai pateikia pasirašytą prašymą, kuriame nurodo:</vt:lpstr>
      <vt:lpstr>„PowerPoint“ pateiktis</vt:lpstr>
      <vt:lpstr>Agentūros rekomenduojama prašymo forma</vt:lpstr>
      <vt:lpstr>Prašymą su priedais teikiate</vt:lpstr>
      <vt:lpstr>Jei dokumentų netrūksta ir jie tikslūs LEIDIMAS jau Jūsų rankose </vt:lpstr>
      <vt:lpstr>Informaciją parengė Aplinkos apsaugos agentūros Gyvosios gamtos licencijavimo skyrius  (kontaktinis telefonas 870663256)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Leidimai paimti saugomas rūšis iš gamtos, filmuoti, fotografuoti, stebėti, kai saugomos rūšies gyvūnai yra trikdomi, naudoti saugomas rūšis mokslo tiriamiesiems darbams</dc:title>
  <dc:creator>Laurynas Stasiukynas</dc:creator>
  <cp:lastModifiedBy>Laurynas Stasiukynas</cp:lastModifiedBy>
  <cp:revision>46</cp:revision>
  <cp:lastPrinted>2019-10-10T11:13:22Z</cp:lastPrinted>
  <dcterms:created xsi:type="dcterms:W3CDTF">2019-07-08T08:05:22Z</dcterms:created>
  <dcterms:modified xsi:type="dcterms:W3CDTF">2019-10-16T05:00:55Z</dcterms:modified>
</cp:coreProperties>
</file>